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1"/>
  </p:notesMasterIdLst>
  <p:sldIdLst>
    <p:sldId id="375" r:id="rId2"/>
    <p:sldId id="633" r:id="rId3"/>
    <p:sldId id="631" r:id="rId4"/>
    <p:sldId id="499" r:id="rId5"/>
    <p:sldId id="500" r:id="rId6"/>
    <p:sldId id="501" r:id="rId7"/>
    <p:sldId id="604" r:id="rId8"/>
    <p:sldId id="605" r:id="rId9"/>
    <p:sldId id="606" r:id="rId10"/>
    <p:sldId id="477" r:id="rId11"/>
    <p:sldId id="609" r:id="rId12"/>
    <p:sldId id="610" r:id="rId13"/>
    <p:sldId id="611" r:id="rId14"/>
    <p:sldId id="612" r:id="rId15"/>
    <p:sldId id="613" r:id="rId16"/>
    <p:sldId id="615" r:id="rId17"/>
    <p:sldId id="632" r:id="rId18"/>
    <p:sldId id="607" r:id="rId19"/>
    <p:sldId id="608" r:id="rId20"/>
    <p:sldId id="478" r:id="rId21"/>
    <p:sldId id="614" r:id="rId22"/>
    <p:sldId id="616" r:id="rId23"/>
    <p:sldId id="617" r:id="rId24"/>
    <p:sldId id="618" r:id="rId25"/>
    <p:sldId id="619" r:id="rId26"/>
    <p:sldId id="479" r:id="rId27"/>
    <p:sldId id="620" r:id="rId28"/>
    <p:sldId id="621" r:id="rId29"/>
    <p:sldId id="622" r:id="rId30"/>
    <p:sldId id="623" r:id="rId31"/>
    <p:sldId id="624" r:id="rId32"/>
    <p:sldId id="625" r:id="rId33"/>
    <p:sldId id="630" r:id="rId34"/>
    <p:sldId id="626" r:id="rId35"/>
    <p:sldId id="627" r:id="rId36"/>
    <p:sldId id="628" r:id="rId37"/>
    <p:sldId id="629" r:id="rId38"/>
    <p:sldId id="480" r:id="rId39"/>
    <p:sldId id="508" r:id="rId40"/>
    <p:sldId id="509" r:id="rId41"/>
    <p:sldId id="510" r:id="rId42"/>
    <p:sldId id="514" r:id="rId43"/>
    <p:sldId id="515" r:id="rId44"/>
    <p:sldId id="516" r:id="rId45"/>
    <p:sldId id="481" r:id="rId46"/>
    <p:sldId id="517" r:id="rId47"/>
    <p:sldId id="518" r:id="rId48"/>
    <p:sldId id="519" r:id="rId49"/>
    <p:sldId id="520" r:id="rId50"/>
    <p:sldId id="482" r:id="rId51"/>
    <p:sldId id="522" r:id="rId52"/>
    <p:sldId id="523" r:id="rId53"/>
    <p:sldId id="524" r:id="rId54"/>
    <p:sldId id="525" r:id="rId55"/>
    <p:sldId id="526" r:id="rId56"/>
    <p:sldId id="527" r:id="rId57"/>
    <p:sldId id="528" r:id="rId58"/>
    <p:sldId id="529" r:id="rId59"/>
    <p:sldId id="483" r:id="rId60"/>
    <p:sldId id="530" r:id="rId61"/>
    <p:sldId id="531" r:id="rId62"/>
    <p:sldId id="485" r:id="rId63"/>
    <p:sldId id="537" r:id="rId64"/>
    <p:sldId id="538" r:id="rId65"/>
    <p:sldId id="539" r:id="rId66"/>
    <p:sldId id="540" r:id="rId67"/>
    <p:sldId id="486" r:id="rId68"/>
    <p:sldId id="548" r:id="rId69"/>
    <p:sldId id="541" r:id="rId70"/>
    <p:sldId id="542" r:id="rId71"/>
    <p:sldId id="543" r:id="rId72"/>
    <p:sldId id="544" r:id="rId73"/>
    <p:sldId id="545" r:id="rId74"/>
    <p:sldId id="546" r:id="rId75"/>
    <p:sldId id="487" r:id="rId76"/>
    <p:sldId id="547" r:id="rId77"/>
    <p:sldId id="549" r:id="rId78"/>
    <p:sldId id="550" r:id="rId79"/>
    <p:sldId id="551" r:id="rId80"/>
    <p:sldId id="553" r:id="rId81"/>
    <p:sldId id="488" r:id="rId82"/>
    <p:sldId id="552" r:id="rId83"/>
    <p:sldId id="554" r:id="rId84"/>
    <p:sldId id="555" r:id="rId85"/>
    <p:sldId id="556" r:id="rId86"/>
    <p:sldId id="489" r:id="rId87"/>
    <p:sldId id="557" r:id="rId88"/>
    <p:sldId id="558" r:id="rId89"/>
    <p:sldId id="559" r:id="rId90"/>
    <p:sldId id="560" r:id="rId91"/>
    <p:sldId id="490" r:id="rId92"/>
    <p:sldId id="561" r:id="rId93"/>
    <p:sldId id="562" r:id="rId94"/>
    <p:sldId id="563" r:id="rId95"/>
    <p:sldId id="564" r:id="rId96"/>
    <p:sldId id="565" r:id="rId97"/>
    <p:sldId id="491" r:id="rId98"/>
    <p:sldId id="566" r:id="rId99"/>
    <p:sldId id="567" r:id="rId100"/>
    <p:sldId id="568" r:id="rId101"/>
    <p:sldId id="569" r:id="rId102"/>
    <p:sldId id="570" r:id="rId103"/>
    <p:sldId id="492" r:id="rId104"/>
    <p:sldId id="571" r:id="rId105"/>
    <p:sldId id="572" r:id="rId106"/>
    <p:sldId id="573" r:id="rId107"/>
    <p:sldId id="493" r:id="rId108"/>
    <p:sldId id="574" r:id="rId109"/>
    <p:sldId id="575" r:id="rId110"/>
    <p:sldId id="576" r:id="rId111"/>
    <p:sldId id="494" r:id="rId112"/>
    <p:sldId id="577" r:id="rId113"/>
    <p:sldId id="578" r:id="rId114"/>
    <p:sldId id="579" r:id="rId115"/>
    <p:sldId id="495" r:id="rId116"/>
    <p:sldId id="580" r:id="rId117"/>
    <p:sldId id="581" r:id="rId118"/>
    <p:sldId id="582" r:id="rId119"/>
    <p:sldId id="496" r:id="rId120"/>
    <p:sldId id="583" r:id="rId121"/>
    <p:sldId id="584" r:id="rId122"/>
    <p:sldId id="585" r:id="rId123"/>
    <p:sldId id="497" r:id="rId124"/>
    <p:sldId id="586" r:id="rId125"/>
    <p:sldId id="587" r:id="rId126"/>
    <p:sldId id="588" r:id="rId127"/>
    <p:sldId id="589" r:id="rId128"/>
    <p:sldId id="590" r:id="rId129"/>
    <p:sldId id="591" r:id="rId130"/>
    <p:sldId id="592" r:id="rId131"/>
    <p:sldId id="593" r:id="rId132"/>
    <p:sldId id="594" r:id="rId133"/>
    <p:sldId id="595" r:id="rId134"/>
    <p:sldId id="596" r:id="rId135"/>
    <p:sldId id="597" r:id="rId136"/>
    <p:sldId id="598" r:id="rId137"/>
    <p:sldId id="599" r:id="rId138"/>
    <p:sldId id="600" r:id="rId139"/>
    <p:sldId id="601" r:id="rId140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081"/>
    <a:srgbClr val="A4E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7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6617E-7249-4844-81F8-ADE7A898D313}" type="datetimeFigureOut">
              <a:rPr lang="en-CH" smtClean="0"/>
              <a:t>7/7/24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950CD-1286-1045-A703-957FEBEB610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5105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18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9025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248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5059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4898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493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3832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72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7905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1457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6843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48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9436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6541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7743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0904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7497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0945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5763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6796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5519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5957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04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8674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1642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93378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995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6657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0445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1399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04314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775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0474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45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0241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5914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7409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1471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28102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0534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818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3525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74596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51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19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3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3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69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55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9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28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8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20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59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27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87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85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51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80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594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9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08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59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06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919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558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210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93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259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943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071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9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905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52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788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143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321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165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852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838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242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967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4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186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469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691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420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753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542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88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348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41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513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6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901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850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857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952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374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2154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892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2332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7322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78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76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682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7038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895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048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4509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1085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7331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0709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8720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4218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9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8963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910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1892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1525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0690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7364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7861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1075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8257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392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3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808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496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57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2865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2042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8870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5159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0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9874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5598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CA84-FF53-E342-AC60-15381635D68F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5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9941-8571-D241-8904-3702725E1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DEB29-6BE1-574A-9380-7294A2F3E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FB5C-5DDA-1C48-AB97-54928D01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4146-18D9-3A43-ABB6-1DE20432D3A9}" type="datetimeFigureOut">
              <a:rPr lang="en-CH" smtClean="0"/>
              <a:t>7/7/24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FABA1-1E03-A745-979C-F60FAE41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9AB14-5141-7847-8979-7AE2A2AD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7EFB-55EC-5B42-8D57-B0242ECC94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4086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E62D-1C79-EE4A-BA5D-18301CE2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AC31D-0C29-B046-A83A-1F69E9BFC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08133-B7F9-C64B-9349-76DB29AD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4146-18D9-3A43-ABB6-1DE20432D3A9}" type="datetimeFigureOut">
              <a:rPr lang="en-CH" smtClean="0"/>
              <a:t>7/7/24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494A1-C031-DC4C-84DD-F3F258E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FA24A-2B86-994E-9C40-93C10674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7EFB-55EC-5B42-8D57-B0242ECC94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0426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B7282-8E3B-3D4C-9CEC-5A517B494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91D16-E002-CD49-A8B9-E16D16A72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71099-69CB-2E4D-92E5-1A58E4A4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4146-18D9-3A43-ABB6-1DE20432D3A9}" type="datetimeFigureOut">
              <a:rPr lang="en-CH" smtClean="0"/>
              <a:t>7/7/24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167D3-16FF-9642-9624-C6C78F6DD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EAB53-D4F6-634F-BE39-9AE8A5A2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7EFB-55EC-5B42-8D57-B0242ECC94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0910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99500-6C87-1444-856B-9DAAB9EE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6A20-7F68-D34B-A376-FC714CD6D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A9739-392C-204A-B750-4D4FF39C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4146-18D9-3A43-ABB6-1DE20432D3A9}" type="datetimeFigureOut">
              <a:rPr lang="en-CH" smtClean="0"/>
              <a:t>7/7/24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D47D7-4BF8-4B4C-AD3F-CB96921D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F3D08-0D85-074D-A157-241E50CA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7EFB-55EC-5B42-8D57-B0242ECC94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111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1A60A-1A3F-2242-8C21-422CAA921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24A39-EBE5-DA46-8350-3B0FAD3A0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EF80-F7B0-C646-B073-F416BAA0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4146-18D9-3A43-ABB6-1DE20432D3A9}" type="datetimeFigureOut">
              <a:rPr lang="en-CH" smtClean="0"/>
              <a:t>7/7/24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E4183-F4F0-F347-8BAA-407A68E7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9CE0B-CA25-0044-9882-D1DCDFF0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7EFB-55EC-5B42-8D57-B0242ECC94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2693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9807-7194-BE4F-B54D-788D13E0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EA523-A87A-F54F-AE04-A22BEA7FC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6DA45-9E56-294E-A745-4B5D7930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C7F51-D20F-794C-8698-FA4A11F1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4146-18D9-3A43-ABB6-1DE20432D3A9}" type="datetimeFigureOut">
              <a:rPr lang="en-CH" smtClean="0"/>
              <a:t>7/7/24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8B0B0-5348-FA49-B557-C733BAEC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F70BB-0A7C-2C41-94D9-CF3A8CB0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7EFB-55EC-5B42-8D57-B0242ECC94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8995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491C-AC97-0841-8B5A-B2FE0AF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8C197-791C-534C-8F5D-C0317C004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6B07A-4E17-D640-B9E4-7F87F0860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512C2-413B-184B-86F4-43E8DA07F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7B760-6956-2648-BA81-C6A81E0BD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3C116-7777-9B48-B873-34CD615D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4146-18D9-3A43-ABB6-1DE20432D3A9}" type="datetimeFigureOut">
              <a:rPr lang="en-CH" smtClean="0"/>
              <a:t>7/7/24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187E11-3066-B94A-8DB7-47A1528F4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D0CF4-1F7F-BD4C-9DFF-D134BECB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7EFB-55EC-5B42-8D57-B0242ECC94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5020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0C50-D58F-144A-9E6B-272279CE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33012-98EA-2543-8B3B-C1C270A8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4146-18D9-3A43-ABB6-1DE20432D3A9}" type="datetimeFigureOut">
              <a:rPr lang="en-CH" smtClean="0"/>
              <a:t>7/7/24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97C2A8-23C9-114C-A240-60DB0EF8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092C3-CEF5-EE40-BD5D-AD184187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7EFB-55EC-5B42-8D57-B0242ECC94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0133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04CBD-DC5C-8344-84EE-BEE46C75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4146-18D9-3A43-ABB6-1DE20432D3A9}" type="datetimeFigureOut">
              <a:rPr lang="en-CH" smtClean="0"/>
              <a:t>7/7/24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8C79C-EB8F-4142-827E-66DFAFC8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2D9FC-9F1B-794F-9EE1-20095CD6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7EFB-55EC-5B42-8D57-B0242ECC94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4177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8D8C-0510-714B-B942-42D89ED7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9D20A-B123-214C-AF21-CF13A8F01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484EB-FEB7-BF4A-83E8-7F8A640EF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71387-4A08-374A-A5F5-0CE22321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4146-18D9-3A43-ABB6-1DE20432D3A9}" type="datetimeFigureOut">
              <a:rPr lang="en-CH" smtClean="0"/>
              <a:t>7/7/24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9C4B9-D993-5D4C-B2ED-9CD5FBC3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97F96-28EC-FE42-AD42-16FCA405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7EFB-55EC-5B42-8D57-B0242ECC94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244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4474-C556-714B-BAAC-9376B138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BBA281-13FC-5B4D-ABF2-E3327D8C8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703B6-190A-A74A-A163-4D7718930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6EA67-18A5-2149-9F1C-8B8BF868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4146-18D9-3A43-ABB6-1DE20432D3A9}" type="datetimeFigureOut">
              <a:rPr lang="en-CH" smtClean="0"/>
              <a:t>7/7/24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FD44F-3BDB-4B45-95AA-30F61828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85BDA-2BFE-5C44-826B-5DECB1D4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7EFB-55EC-5B42-8D57-B0242ECC94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0059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921C7-BE51-8548-8B76-3CCDB0FA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B7A1C-FEE5-C34C-BE6E-FAA2C1FEC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77591-F18C-1945-9200-A0702280A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4146-18D9-3A43-ABB6-1DE20432D3A9}" type="datetimeFigureOut">
              <a:rPr lang="en-CH" smtClean="0"/>
              <a:t>7/7/24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CF96E-DF42-FD40-8ED7-D4AA06A89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AE677-FE7C-DF40-989F-8115F5572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B7EFB-55EC-5B42-8D57-B0242ECC94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3325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e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4.e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e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e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8.e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e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0.e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1.e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e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3.e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em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e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e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e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e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.e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e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2.e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3.e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4.e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Autofit/>
          </a:bodyPr>
          <a:lstStyle/>
          <a:p>
            <a:r>
              <a:rPr lang="en-US" sz="6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2024 Audit of Activities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D7482944-7A8B-FB4C-1501-6C311307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717406"/>
            <a:ext cx="12192001" cy="36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AU" dirty="0"/>
              <a:t>EXPENDITURE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657909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PALLIATIVE CARE: ADVOCACY AND POLICY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47FED6-59F9-1247-9849-A2182815D05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4411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PALLIATIVE CARE: SUPPORT FOR CARERS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AD3A8-57A9-074D-B397-7EB04C9F198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24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PALLIATIVE CARE: SUPPORT OR EDUCATION FOR HCP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54668F-2DBB-FA4E-AEAD-E7CE31DA841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692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REGIONAL AND RURAL COMMUNITIES</a:t>
            </a:r>
          </a:p>
        </p:txBody>
      </p:sp>
    </p:spTree>
    <p:extLst>
      <p:ext uri="{BB962C8B-B14F-4D97-AF65-F5344CB8AC3E}">
        <p14:creationId xmlns:p14="http://schemas.microsoft.com/office/powerpoint/2010/main" val="182828528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REGIONAL AND RURAL: OUTREACH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F865A4-2E61-284B-8747-0595C6D3D60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2543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REGIONAL AND RURAL: SPECIFIC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810CB9-DD51-AE4D-BDB7-53AFA870E72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2878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REGIONAL AND RURAL: COMPONENT IN ALL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4449E6-8960-D14F-B9E9-2A5753A7A5A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6264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ABORIGINAL AND TORRES STRAIT ISLANDER</a:t>
            </a:r>
          </a:p>
        </p:txBody>
      </p:sp>
    </p:spTree>
    <p:extLst>
      <p:ext uri="{BB962C8B-B14F-4D97-AF65-F5344CB8AC3E}">
        <p14:creationId xmlns:p14="http://schemas.microsoft.com/office/powerpoint/2010/main" val="304021283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ABORIGINAL AND TORRES STRAIT ISLANDER: OUTREACH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41A358-4681-E041-8335-8AF52267D55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6101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ABORIGINAL AND TORRES STRAIT ISLANDER: SPECIFIC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6DFD34-7982-0449-8754-E2554CD67CD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9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SPENDING: TOTAL EXPENSES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F6350E-CA08-AB4C-B70E-BF46CAF4DA4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2456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ABORIGINAL AND TORRES STRAIT ISLANDER: COMPONENT IN ALL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1F2875-E139-2A4F-836D-729AE7138E8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319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NON-ENGLISH SPEAKING BACKGROUNDS</a:t>
            </a:r>
          </a:p>
        </p:txBody>
      </p:sp>
    </p:spTree>
    <p:extLst>
      <p:ext uri="{BB962C8B-B14F-4D97-AF65-F5344CB8AC3E}">
        <p14:creationId xmlns:p14="http://schemas.microsoft.com/office/powerpoint/2010/main" val="46707493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NON-ENGLISH SPEAKING BACKGROUNDS: OUTREACH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D0FA36-154B-744B-B092-F367D6DAD7C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0774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NON-ENGLISH SPEAKING BACKGROUNDS: SPECIFIC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0A2E23-8813-5741-BAC7-A6AAC7E3518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6904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NON-ENGLISH SPEAKING BACKGROUNDS: COMPONENT IN ALL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69197-A3F7-2244-9B5D-955943EB509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2271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LOW INCOME AND/OR HOMELESS</a:t>
            </a:r>
          </a:p>
        </p:txBody>
      </p:sp>
    </p:spTree>
    <p:extLst>
      <p:ext uri="{BB962C8B-B14F-4D97-AF65-F5344CB8AC3E}">
        <p14:creationId xmlns:p14="http://schemas.microsoft.com/office/powerpoint/2010/main" val="55535671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LOW INCOME AND/ORE HOMELESS: OUTREACH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8231AE-8BD9-F54D-8D9D-6F113D6A0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850" y="2076450"/>
            <a:ext cx="90043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0235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LOW INCOME AND/ORE HOMELESS: SPECIFIC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CE040E-2436-5F4E-8FA6-0293A58DD1E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2502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LOW INCOME AND/ORE HOMELESS: COMPONENT IN ALL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F320DD-EE32-C64D-93A6-C070B6233FC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4323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LGBTQ+</a:t>
            </a:r>
          </a:p>
        </p:txBody>
      </p:sp>
    </p:spTree>
    <p:extLst>
      <p:ext uri="{BB962C8B-B14F-4D97-AF65-F5344CB8AC3E}">
        <p14:creationId xmlns:p14="http://schemas.microsoft.com/office/powerpoint/2010/main" val="3680602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SPENDING: EMPLOYEE EXPENSES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93883B-3B4B-204D-A1E5-ADD37807042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3838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LGBTQ+: OUTREACH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C4565F-F057-E64E-8A86-07613172BDC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4341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LGBTQ+: SPECIFIC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C8AF8-1988-5D44-99CB-592D4003EF3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921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LGBTQ+: COMPONENT IN ALL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40302-787E-CA4E-81D0-4AACFBE33A6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6378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IMPORTANCE OF CARE AND TREATMENT</a:t>
            </a:r>
          </a:p>
        </p:txBody>
      </p:sp>
    </p:spTree>
    <p:extLst>
      <p:ext uri="{BB962C8B-B14F-4D97-AF65-F5344CB8AC3E}">
        <p14:creationId xmlns:p14="http://schemas.microsoft.com/office/powerpoint/2010/main" val="401560724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CARE AND TREATMENT: PAIN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60FDC2-23D7-2549-98A9-D319838E5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1631950"/>
            <a:ext cx="11874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7149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CARE AND TREATMENT: PALLIATIVE CARE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2C01A7-25D5-3C4A-8EEB-D1F3DADFD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1631950"/>
            <a:ext cx="11874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6837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CARE AND TREATMENT: AFFORDABLE TREATMENTS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17B7B6-1860-CE48-AFDD-C5EE0224D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1631950"/>
            <a:ext cx="11874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2023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CARE AND TREATMENT: TREATMENTS/DEVICES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CB9B64-187A-C348-B0C7-D3A3D22E7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1631950"/>
            <a:ext cx="11874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8173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CARE AND TREATMENT: HOME CARE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A80497-2830-044A-8443-CBA8B630B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1631950"/>
            <a:ext cx="11874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2821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CARE AND TREATMENT: SUPPORT FOR CARERS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052C23-17FB-0948-BE05-69E83BB71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1631950"/>
            <a:ext cx="11874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1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SPENDING: GRANTS AND DONATIONS IN AUSTRLIA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743CD9-A2A5-AA4C-B826-54B9127175E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9590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CARE AND TREATMENT: NAVIGATING HEALTH SYSTEM/CARE COORDINATION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252E13-6ABD-564A-91BC-9E0147D30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1631950"/>
            <a:ext cx="11874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6934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CARE AND TREATMENT: NAVIGATING NDIS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F28443-4C59-BA46-A7FA-F70D29339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1631950"/>
            <a:ext cx="11874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2380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CARE AND TREATMENT: ALLIED HEALTH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0A2AB5-AA19-2944-9C21-7B551DACB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1631950"/>
            <a:ext cx="11874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1514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CARE AND TREATMENT: SPECIALISTS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28DAE1-0F34-E740-8856-62B7E3DF7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1631950"/>
            <a:ext cx="11874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1262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CARE AND TREATMENT: EARLIER DIAGNOSTIC TESTS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71F10-A318-6C4E-8B9E-91388914D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1631950"/>
            <a:ext cx="11874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8008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CARE AND TREATMENT: GENETIC TESTING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850BD9-4F04-574D-B01F-766F48D15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1631950"/>
            <a:ext cx="11874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2031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CARE AND TREATMENT: EQUIPMENT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7BB3E6-C848-6843-BDF6-324EE1D61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1631950"/>
            <a:ext cx="11874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6692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CARE AND TREATMENT: STIGMA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F2262C-0484-1845-A9BC-94FA1A668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1631950"/>
            <a:ext cx="11874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2064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CARE AND TREATMENT: CLINICAL TRIALS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CA2EE5-CE5C-8745-A68A-204BA1A9D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1631950"/>
            <a:ext cx="11874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9193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CARE AND TREATMENT: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24606D-7CA9-FE4F-9BF3-8E9CCAA37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1631950"/>
            <a:ext cx="11874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26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SPENDING: GRANTS AND DONATIONS OUTSIDE AUSTRALIA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54487-4452-C544-940A-548163247ED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2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SPENDING: INTEREST EXPENSES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F5B10A-07C6-7842-9C67-FF8AEA33782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8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SPENDING: ALL OTHER EXPENSES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F1E0FC-BC3B-D444-8DDF-000BE14948E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18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NET BALANCE</a:t>
            </a:r>
          </a:p>
        </p:txBody>
      </p:sp>
    </p:spTree>
    <p:extLst>
      <p:ext uri="{BB962C8B-B14F-4D97-AF65-F5344CB8AC3E}">
        <p14:creationId xmlns:p14="http://schemas.microsoft.com/office/powerpoint/2010/main" val="140181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BALANCE: NET DEFICIT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D2D9E2-ED72-334E-B65E-E8D1EFC2A3D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85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BALANCE: NET SURPLUS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A97A8A-F3CE-754E-86DE-897DEE9404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4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59">
            <a:extLst>
              <a:ext uri="{FF2B5EF4-FFF2-40B4-BE49-F238E27FC236}">
                <a16:creationId xmlns:a16="http://schemas.microsoft.com/office/drawing/2014/main" id="{68C6C4D7-65B1-4943-A1D3-AB2DA64407E4}"/>
              </a:ext>
            </a:extLst>
          </p:cNvPr>
          <p:cNvGraphicFramePr>
            <a:graphicFrameLocks noGrp="1"/>
          </p:cNvGraphicFramePr>
          <p:nvPr/>
        </p:nvGraphicFramePr>
        <p:xfrm>
          <a:off x="318000" y="765173"/>
          <a:ext cx="11556000" cy="57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000">
                  <a:extLst>
                    <a:ext uri="{9D8B030D-6E8A-4147-A177-3AD203B41FA5}">
                      <a16:colId xmlns:a16="http://schemas.microsoft.com/office/drawing/2014/main" val="4061312163"/>
                    </a:ext>
                  </a:extLst>
                </a:gridCol>
                <a:gridCol w="3852000">
                  <a:extLst>
                    <a:ext uri="{9D8B030D-6E8A-4147-A177-3AD203B41FA5}">
                      <a16:colId xmlns:a16="http://schemas.microsoft.com/office/drawing/2014/main" val="2592642572"/>
                    </a:ext>
                  </a:extLst>
                </a:gridCol>
                <a:gridCol w="3852000">
                  <a:extLst>
                    <a:ext uri="{9D8B030D-6E8A-4147-A177-3AD203B41FA5}">
                      <a16:colId xmlns:a16="http://schemas.microsoft.com/office/drawing/2014/main" val="1726214580"/>
                    </a:ext>
                  </a:extLst>
                </a:gridCol>
              </a:tblGrid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SUPPORT SERVICES</a:t>
                      </a:r>
                      <a:endParaRPr lang="en-CH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73% peer-to-peer support</a:t>
                      </a:r>
                      <a:endParaRPr lang="en-CH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57% support groups (face-to-face)</a:t>
                      </a:r>
                      <a:endParaRPr lang="en-CH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51% support groups (telephone)</a:t>
                      </a: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 helplines</a:t>
                      </a:r>
                      <a:endParaRPr lang="en-CH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 financial aid</a:t>
                      </a:r>
                      <a:endParaRPr lang="en-CH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 telehealth nurse structured services</a:t>
                      </a:r>
                      <a:endParaRPr lang="en-CH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 transport</a:t>
                      </a:r>
                      <a:endParaRPr lang="en-CH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CH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1% legal aid</a:t>
                      </a:r>
                      <a:r>
                        <a:rPr lang="en-CH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CH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2708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ADVOCACY</a:t>
                      </a:r>
                      <a:endParaRPr lang="en-CH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63% are active in patient rights advocacy</a:t>
                      </a:r>
                      <a:endParaRPr lang="en-CH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59% are active in health system/service change advocacy</a:t>
                      </a:r>
                      <a:endParaRPr lang="en-CH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53% participate in policy and Senate Inquiries</a:t>
                      </a:r>
                      <a:endParaRPr lang="en-CH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48% deliver PBAC/MSAC submissions &amp; access</a:t>
                      </a:r>
                      <a:endParaRPr lang="en-CH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48% aids access to clinical trials</a:t>
                      </a:r>
                      <a:endParaRPr lang="en-CH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CH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45% deliver research funding</a:t>
                      </a:r>
                      <a:r>
                        <a:rPr lang="en-CH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endParaRPr lang="en-CH" dirty="0"/>
                    </a:p>
                  </a:txBody>
                  <a:tcPr>
                    <a:solidFill>
                      <a:srgbClr val="52708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INFORMATION</a:t>
                      </a:r>
                      <a:endParaRPr lang="en-CH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96% online information</a:t>
                      </a:r>
                      <a:endParaRPr lang="en-CH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80% research updates</a:t>
                      </a:r>
                      <a:endParaRPr lang="en-CH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77% written information (hard copies)</a:t>
                      </a:r>
                      <a:endParaRPr lang="en-CH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73% webinars</a:t>
                      </a:r>
                      <a:endParaRPr lang="en-CH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67% patient information days or conferences </a:t>
                      </a:r>
                      <a:endParaRPr lang="en-CH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60% clinical updates</a:t>
                      </a:r>
                      <a:endParaRPr lang="en-CH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CH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21% apps</a:t>
                      </a:r>
                      <a:r>
                        <a:rPr lang="en-CH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CH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CH" dirty="0"/>
                    </a:p>
                  </a:txBody>
                  <a:tcPr>
                    <a:solidFill>
                      <a:srgbClr val="52708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81174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NDIS SUPPORT</a:t>
                      </a:r>
                    </a:p>
                    <a:p>
                      <a:pPr algn="ctr"/>
                      <a:endParaRPr lang="en-GB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CH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online information tailored to community</a:t>
                      </a:r>
                      <a:endParaRPr lang="en-CH" sz="12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20% </a:t>
                      </a:r>
                      <a:r>
                        <a:rPr lang="en-CH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written information tailored to community</a:t>
                      </a:r>
                    </a:p>
                    <a:p>
                      <a:pPr marL="142875" indent="-142875" algn="just">
                        <a:buFont typeface="Symbol" pitchFamily="2" charset="2"/>
                        <a:buChar char=""/>
                      </a:pPr>
                      <a:r>
                        <a:rPr lang="en-A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 a helpline</a:t>
                      </a:r>
                    </a:p>
                    <a:p>
                      <a:pPr marL="142875" indent="-142875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 a telephone structured service</a:t>
                      </a:r>
                      <a:endParaRPr lang="en-CH" sz="1200" dirty="0"/>
                    </a:p>
                  </a:txBody>
                  <a:tcPr>
                    <a:solidFill>
                      <a:srgbClr val="52708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CLINICAL TRIALS</a:t>
                      </a:r>
                    </a:p>
                    <a:p>
                      <a:pPr algn="ctr"/>
                      <a:endParaRPr lang="en-GB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CH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68% direct patients to clinical trials</a:t>
                      </a:r>
                      <a:endParaRPr lang="en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52% clinical trial co-design,  connect patients with CT</a:t>
                      </a:r>
                      <a:endParaRPr lang="en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22% fund clinical trials</a:t>
                      </a:r>
                      <a:endParaRPr lang="en-CH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15% manage a clinical registry</a:t>
                      </a:r>
                      <a:r>
                        <a:rPr lang="en-CH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CH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CH" sz="1200" dirty="0"/>
                    </a:p>
                  </a:txBody>
                  <a:tcPr>
                    <a:solidFill>
                      <a:srgbClr val="527081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</a:t>
                      </a:r>
                    </a:p>
                    <a:p>
                      <a:pPr algn="ctr"/>
                      <a:endParaRPr lang="en-A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CH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63% r</a:t>
                      </a:r>
                      <a:r>
                        <a:rPr lang="en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esearch co-design, connect patients</a:t>
                      </a:r>
                      <a:endParaRPr lang="en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 fund research</a:t>
                      </a:r>
                      <a:endParaRPr lang="en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 conduct research</a:t>
                      </a:r>
                      <a:endParaRPr lang="en-CH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buFont typeface="Symbol" pitchFamily="2" charset="2"/>
                        <a:buChar char=""/>
                      </a:pPr>
                      <a:r>
                        <a:rPr lang="en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27% develop national research strategy</a:t>
                      </a:r>
                      <a:r>
                        <a:rPr lang="en-CH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CH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CH" sz="1200" dirty="0"/>
                    </a:p>
                  </a:txBody>
                  <a:tcPr>
                    <a:solidFill>
                      <a:srgbClr val="527081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03460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PROFESSIONAL EDUCATION</a:t>
                      </a:r>
                    </a:p>
                    <a:p>
                      <a:pPr algn="ctr"/>
                      <a:endParaRPr lang="en-CH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78% information for professionals</a:t>
                      </a:r>
                      <a:endParaRPr lang="en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65% presentations on request</a:t>
                      </a:r>
                      <a:endParaRPr lang="en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59% webinars to professionals</a:t>
                      </a:r>
                      <a:endParaRPr lang="en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57% written information for professionals</a:t>
                      </a:r>
                      <a:endParaRPr lang="en-CH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52% conferences to professionals</a:t>
                      </a:r>
                      <a:r>
                        <a:rPr lang="en-CH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CH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CH" sz="1200" dirty="0"/>
                    </a:p>
                  </a:txBody>
                  <a:tcPr>
                    <a:solidFill>
                      <a:srgbClr val="52708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PAIN MANAGEMENT</a:t>
                      </a:r>
                    </a:p>
                    <a:p>
                      <a:pPr algn="ctr"/>
                      <a:endParaRPr lang="en-CH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37% information about pain management</a:t>
                      </a:r>
                      <a:endParaRPr lang="en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 carer support for pain management</a:t>
                      </a:r>
                      <a:endParaRPr lang="en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 advocacy or policy for pain management</a:t>
                      </a:r>
                      <a:endParaRPr lang="en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 referral to pain management specialists</a:t>
                      </a:r>
                      <a:endParaRPr lang="en-CH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13% support or education for health professionals</a:t>
                      </a:r>
                      <a:endParaRPr lang="en-CH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CH" sz="1200" dirty="0"/>
                    </a:p>
                  </a:txBody>
                  <a:tcPr>
                    <a:solidFill>
                      <a:srgbClr val="527081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PALLIATIVE CARE</a:t>
                      </a:r>
                    </a:p>
                    <a:p>
                      <a:pPr algn="ctr"/>
                      <a:endParaRPr lang="en-CH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 carer support for palliative care</a:t>
                      </a:r>
                      <a:endParaRPr lang="en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 information about palliative care</a:t>
                      </a:r>
                      <a:endParaRPr lang="en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23% advocacy or policy for palliative care</a:t>
                      </a:r>
                      <a:endParaRPr lang="en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 s</a:t>
                      </a:r>
                      <a:r>
                        <a:rPr lang="en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upport or education for health professionals</a:t>
                      </a:r>
                      <a:endParaRPr lang="en-CH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2875" lvl="0" indent="-142875" algn="just">
                        <a:buFont typeface="Symbol" pitchFamily="2" charset="2"/>
                        <a:buChar char=""/>
                      </a:pPr>
                      <a:r>
                        <a:rPr lang="en-C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13% referral to palliative care services</a:t>
                      </a:r>
                      <a:r>
                        <a:rPr lang="en-CH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CH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CH" sz="1200" dirty="0"/>
                    </a:p>
                  </a:txBody>
                  <a:tcPr>
                    <a:solidFill>
                      <a:srgbClr val="527081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67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5D3298-A320-2A43-8151-27D58C244545}"/>
              </a:ext>
            </a:extLst>
          </p:cNvPr>
          <p:cNvSpPr txBox="1"/>
          <p:nvPr/>
        </p:nvSpPr>
        <p:spPr>
          <a:xfrm>
            <a:off x="425931" y="687359"/>
            <a:ext cx="30086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CH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60803B-E022-A745-83A8-B7C1B9304F90}"/>
              </a:ext>
            </a:extLst>
          </p:cNvPr>
          <p:cNvSpPr txBox="1"/>
          <p:nvPr/>
        </p:nvSpPr>
        <p:spPr>
          <a:xfrm>
            <a:off x="933427" y="3121382"/>
            <a:ext cx="6097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H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Graphic 23" descr="Marketing with solid fill">
            <a:extLst>
              <a:ext uri="{FF2B5EF4-FFF2-40B4-BE49-F238E27FC236}">
                <a16:creationId xmlns:a16="http://schemas.microsoft.com/office/drawing/2014/main" id="{896C01F9-19AE-4941-8BD8-327AA136D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5213" y="1700925"/>
            <a:ext cx="720000" cy="720000"/>
          </a:xfrm>
          <a:prstGeom prst="rect">
            <a:avLst/>
          </a:prstGeom>
        </p:spPr>
      </p:pic>
      <p:pic>
        <p:nvPicPr>
          <p:cNvPr id="28" name="Graphic 27" descr="Microscope with solid fill">
            <a:extLst>
              <a:ext uri="{FF2B5EF4-FFF2-40B4-BE49-F238E27FC236}">
                <a16:creationId xmlns:a16="http://schemas.microsoft.com/office/drawing/2014/main" id="{F9209574-AF9C-4449-B31E-FFE2254B5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0286" y="3568369"/>
            <a:ext cx="720000" cy="720000"/>
          </a:xfrm>
          <a:prstGeom prst="rect">
            <a:avLst/>
          </a:prstGeom>
        </p:spPr>
      </p:pic>
      <p:pic>
        <p:nvPicPr>
          <p:cNvPr id="3" name="Graphic 2" descr="Remote learning language with solid fill">
            <a:extLst>
              <a:ext uri="{FF2B5EF4-FFF2-40B4-BE49-F238E27FC236}">
                <a16:creationId xmlns:a16="http://schemas.microsoft.com/office/drawing/2014/main" id="{67E98EBA-A82C-6543-B653-BC08140A9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0648" y="5484191"/>
            <a:ext cx="720000" cy="720000"/>
          </a:xfrm>
          <a:prstGeom prst="rect">
            <a:avLst/>
          </a:prstGeom>
        </p:spPr>
      </p:pic>
      <p:pic>
        <p:nvPicPr>
          <p:cNvPr id="29" name="Graphic 28" descr="Care with solid fill">
            <a:extLst>
              <a:ext uri="{FF2B5EF4-FFF2-40B4-BE49-F238E27FC236}">
                <a16:creationId xmlns:a16="http://schemas.microsoft.com/office/drawing/2014/main" id="{4652E8CE-E057-5241-A24B-D2C24BAAC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4616" y="1664069"/>
            <a:ext cx="720000" cy="664079"/>
          </a:xfrm>
          <a:prstGeom prst="rect">
            <a:avLst/>
          </a:prstGeom>
        </p:spPr>
      </p:pic>
      <p:pic>
        <p:nvPicPr>
          <p:cNvPr id="7" name="Graphic 6" descr="Clipboard Mixed with solid fill">
            <a:extLst>
              <a:ext uri="{FF2B5EF4-FFF2-40B4-BE49-F238E27FC236}">
                <a16:creationId xmlns:a16="http://schemas.microsoft.com/office/drawing/2014/main" id="{76C8FA5E-C72D-2A46-AEDA-66BE10FC72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0648" y="3615990"/>
            <a:ext cx="720000" cy="720000"/>
          </a:xfrm>
          <a:prstGeom prst="rect">
            <a:avLst/>
          </a:prstGeom>
        </p:spPr>
      </p:pic>
      <p:pic>
        <p:nvPicPr>
          <p:cNvPr id="44" name="Graphic 43" descr="Adhesive Bandage with solid fill">
            <a:extLst>
              <a:ext uri="{FF2B5EF4-FFF2-40B4-BE49-F238E27FC236}">
                <a16:creationId xmlns:a16="http://schemas.microsoft.com/office/drawing/2014/main" id="{C1AD626E-AB74-5242-97AE-953B21B6B7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45213" y="5484191"/>
            <a:ext cx="720000" cy="720000"/>
          </a:xfrm>
          <a:prstGeom prst="rect">
            <a:avLst/>
          </a:prstGeom>
        </p:spPr>
      </p:pic>
      <p:pic>
        <p:nvPicPr>
          <p:cNvPr id="45" name="Graphic 44" descr="Open hand with solid fill">
            <a:extLst>
              <a:ext uri="{FF2B5EF4-FFF2-40B4-BE49-F238E27FC236}">
                <a16:creationId xmlns:a16="http://schemas.microsoft.com/office/drawing/2014/main" id="{21425A47-4E07-884B-ACF6-E040EF6EEE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99778" y="5484191"/>
            <a:ext cx="720000" cy="720000"/>
          </a:xfrm>
          <a:prstGeom prst="rect">
            <a:avLst/>
          </a:prstGeom>
        </p:spPr>
      </p:pic>
      <p:pic>
        <p:nvPicPr>
          <p:cNvPr id="54" name="Graphic 53" descr="Medicine with solid fill">
            <a:extLst>
              <a:ext uri="{FF2B5EF4-FFF2-40B4-BE49-F238E27FC236}">
                <a16:creationId xmlns:a16="http://schemas.microsoft.com/office/drawing/2014/main" id="{11D3175D-52DC-1E4A-B858-23CF69DC53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45213" y="3592558"/>
            <a:ext cx="720000" cy="7200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D50904C-E066-ED40-8204-678735BAC5AB}"/>
              </a:ext>
            </a:extLst>
          </p:cNvPr>
          <p:cNvSpPr txBox="1"/>
          <p:nvPr/>
        </p:nvSpPr>
        <p:spPr>
          <a:xfrm>
            <a:off x="142319" y="265443"/>
            <a:ext cx="119073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700"/>
              <a:t>NPON organisations </a:t>
            </a:r>
            <a:r>
              <a:rPr lang="en-AU" sz="1700" dirty="0"/>
              <a:t>contribute a </a:t>
            </a:r>
            <a:r>
              <a:rPr lang="en-CH" sz="1700"/>
              <a:t>combined $200</a:t>
            </a:r>
            <a:r>
              <a:rPr lang="en-AU" sz="1700" dirty="0"/>
              <a:t>M to the health system</a:t>
            </a:r>
            <a:r>
              <a:rPr lang="en-CH" sz="1700"/>
              <a:t>, 7</a:t>
            </a:r>
            <a:r>
              <a:rPr lang="en-AU" sz="1700" dirty="0"/>
              <a:t>67</a:t>
            </a:r>
            <a:r>
              <a:rPr lang="en-CH" sz="1700"/>
              <a:t> </a:t>
            </a:r>
            <a:r>
              <a:rPr lang="en-CH" sz="1700" dirty="0"/>
              <a:t>full time </a:t>
            </a:r>
            <a:r>
              <a:rPr lang="en-CH" sz="1700"/>
              <a:t>equivalent employme</a:t>
            </a:r>
            <a:r>
              <a:rPr lang="en-AU" sz="1700" dirty="0"/>
              <a:t>es</a:t>
            </a:r>
            <a:r>
              <a:rPr lang="en-CH" sz="1700"/>
              <a:t>, and </a:t>
            </a:r>
            <a:r>
              <a:rPr lang="en-AU" sz="1700" dirty="0"/>
              <a:t>2</a:t>
            </a:r>
            <a:r>
              <a:rPr lang="en-CH" sz="1700"/>
              <a:t>,</a:t>
            </a:r>
            <a:r>
              <a:rPr lang="en-AU" sz="1700" dirty="0"/>
              <a:t>8</a:t>
            </a:r>
            <a:r>
              <a:rPr lang="en-CH" sz="1700"/>
              <a:t>00 volunteers</a:t>
            </a:r>
            <a:endParaRPr lang="en-CH" sz="1700" dirty="0"/>
          </a:p>
        </p:txBody>
      </p:sp>
      <p:pic>
        <p:nvPicPr>
          <p:cNvPr id="61" name="Graphic 60" descr="Information with solid fill">
            <a:extLst>
              <a:ext uri="{FF2B5EF4-FFF2-40B4-BE49-F238E27FC236}">
                <a16:creationId xmlns:a16="http://schemas.microsoft.com/office/drawing/2014/main" id="{6BB76AFE-92F5-C742-96FA-F58B2DA9E4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07714" y="1619706"/>
            <a:ext cx="720000" cy="720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E3A3C5D5-31F6-BD49-A9E3-F1DC04B3E6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527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52021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875598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EMPLOYEES: FULL TIME STAFF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ED2A78-9862-B642-A282-7BF202AB274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66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EMPLOYEES: PART TIME STAFF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093EB0-4B5C-7547-86FE-50CB3598DBC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4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EMPLOYEES: CASUAL STAFF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9F283D-D6D0-914B-9DEA-B2EBDDF92AF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0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EMPLOYEES: TOTAL FTE STAFF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43299F-8779-774B-BCFC-5C8A5699957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75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EMPLOYEES: VOLUNTEERS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9FD3CE-865E-9842-B045-6DE724EFA08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99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DESCRIPTION OF CHARITY</a:t>
            </a:r>
          </a:p>
        </p:txBody>
      </p:sp>
    </p:spTree>
    <p:extLst>
      <p:ext uri="{BB962C8B-B14F-4D97-AF65-F5344CB8AC3E}">
        <p14:creationId xmlns:p14="http://schemas.microsoft.com/office/powerpoint/2010/main" val="3308103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DESCRIPTION OF CHARITY: SIZE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23FEDB-142F-194B-AA4B-29AF2950004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94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DESCRIPTION OF CHARITY: MAIN ACTIVITY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1D6B69-5DAB-A54B-BEB8-797E2929AF0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1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DESCRIPTION OF CHARITY: ALL ACTIVITIES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74B22C-D465-184D-91D2-96464C5BC5A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0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2721368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DESCRIPTION OF CHARITY: INTERNATIONAL ACTIVITIES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FBD97C-0A53-2A44-BD84-0D927C828B9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7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DESCRIPTION OF CHARITY: MAIN BENEFICIARIES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714C4-2BB2-1646-8BFE-F5597624E29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68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DESCRIPTION OF CHARITY: OTHER BENEFICIARIES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9B78FD-E500-FC44-9C13-24878D28389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21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DESCRIPTION OF CHARITY: OTHER BENEFICIARIES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CCD458-1E46-D044-8CDC-491FF75DDB1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81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DESCRIPTION OF CHARITY: STATE OF TERRITORY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4042F1-B0B8-774F-9938-5A14187278C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47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DESCRIPTION OF CHARITY: OPERATES IN STATES AND TERRITORIES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83B838-554F-ED4A-B8CA-650CB9995A7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3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DESCRIPTION OF CHARITY: FUNDRAISING STATES AND TERRITORIES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9B5713-BEDB-E84E-942D-870CF7F8396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58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DESCRIPTION OF CHARITY: OPERATES OVERSEAS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B31A0D-FA4C-1C41-90D4-0F38C190C6C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44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ADVOCACY</a:t>
            </a:r>
          </a:p>
        </p:txBody>
      </p:sp>
    </p:spTree>
    <p:extLst>
      <p:ext uri="{BB962C8B-B14F-4D97-AF65-F5344CB8AC3E}">
        <p14:creationId xmlns:p14="http://schemas.microsoft.com/office/powerpoint/2010/main" val="4113619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644904"/>
            <a:ext cx="12192000" cy="1213095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ADVOCACY: POLICY AND SENATE INQUIRIES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CDD933-D7B4-714A-827D-BFA2E4DD24A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849289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9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FUNDING: TOTAL REVENUE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450F72-3EA0-B641-A983-95F37609B703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0FC090-EB92-9649-96A7-5118E76EA70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14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ADVOCACY: PBAC/MSAC SUBMISSIONS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C7D67A-092C-B74B-B549-96BF1319BBD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7373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03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ADVOCACY: HEALTH SYSTEM/SERVICE CHANGE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F039AD-AC8D-4544-8AC4-DB19A06E6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02" y="1717406"/>
            <a:ext cx="1198309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8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ADVOCACY: RESEARCH FUNDING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9F1CF4-D9DB-5044-9C0B-4353A79F83A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2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ADVOCACY: ACCESS TO CLINICAL TRIALS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3359A0-9920-044E-9C53-8FF8719F551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36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ADVOCACY: PATIENT RIGHTS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56A8D1-4663-9E42-8364-926F313A0E6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13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SUBMISSIONS</a:t>
            </a:r>
          </a:p>
        </p:txBody>
      </p:sp>
    </p:spTree>
    <p:extLst>
      <p:ext uri="{BB962C8B-B14F-4D97-AF65-F5344CB8AC3E}">
        <p14:creationId xmlns:p14="http://schemas.microsoft.com/office/powerpoint/2010/main" val="32563483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SUBMISSIONS: HOW PATIENT FEEDBACK WAS USED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9FF28C-CAB0-664B-9B1D-59268016CB2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34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SUBMISSIONS: IMPACT OR OUTCOME FEEDBACK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3E18AE-5228-3A41-9C13-96F01623F0C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134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SUBMISSIONS: INVITED TO PROVIDE ADDITIONAL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2DF634-DF2E-6540-950C-DFB8541C8C8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091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SUBMISSIONS: INFORMED OF POLICIES, GUIDELINES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EBD956-38B7-9449-8112-C8AC9813791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FUNDING: DONATIONS AND BEQUESTS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904E10-9354-E044-93BE-C9939165C96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48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13185842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SUPPORT SERVICES: TELEHEATH NURSE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E1C07E-E82D-C346-808C-B2667A491FA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760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SUPPORT SERVICES: HELPLINE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41E295-8159-1943-B906-A107CFEAC05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98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SUPPORT SERVICES: FACE-TO-FACE SUPPORT GROUPS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AD9136-2E6E-0345-A586-C6D269CC1CB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046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SUPPORT SERVICES: TELEPHONE SUPPORT GROUPS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E162F4-2D6D-BE4F-B77D-1C8081890CB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864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SUPPORT SERVICES: PEER-TO-PEER SUPPORT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9335D6-7745-D746-AB29-CBB73ECEA8B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528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SUPPORT SERVICES: FINANCIAL AID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6A097D-B259-D84B-935F-AC153CA0AC9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720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SUPPORT SERVICES: LEGAL AID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230C80-55A2-0C40-BF82-0BB1D9E9656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383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SUPPORT SERVICES: TRANSPORT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33726E-5A5B-C849-9CE4-8108EEBB2E4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364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SELF CARE</a:t>
            </a:r>
          </a:p>
        </p:txBody>
      </p:sp>
    </p:spTree>
    <p:extLst>
      <p:ext uri="{BB962C8B-B14F-4D97-AF65-F5344CB8AC3E}">
        <p14:creationId xmlns:p14="http://schemas.microsoft.com/office/powerpoint/2010/main" val="31434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FUNDING: REVENUE FROM GOODS AND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302791-26D1-DF4F-92DB-CD855B83ECF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626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SELF CARE: ENGAGE IN SELF CARE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7215DD-FF03-BF48-BB3E-09E6B1A1851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821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SELF CARE: SELF CARE PRODUCTS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252AC7-EA3E-374A-92E5-8DA426EF76D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689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NDIS</a:t>
            </a:r>
          </a:p>
        </p:txBody>
      </p:sp>
    </p:spTree>
    <p:extLst>
      <p:ext uri="{BB962C8B-B14F-4D97-AF65-F5344CB8AC3E}">
        <p14:creationId xmlns:p14="http://schemas.microsoft.com/office/powerpoint/2010/main" val="39076923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NDIS: TELEPHONE STRUCTURED SERVICE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B697F2-F1D2-5A43-A370-A67763B5C69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441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NDIS: HELPLINE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3D462C-C7FE-F341-BC82-9DC55E1BBA0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300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NDIS: ONLINE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2DB73B-B9CA-EF48-873B-725A7020010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485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NDIS: WRITTEN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CC9056-5994-A94F-9303-2F5EF12CEE5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771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14993723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INFORMATION: ONLINE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0D0A70-4FC6-2844-916E-B974BE97C52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248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INFORMATION:WRITTEN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F52CC9-47A1-3F46-A806-A24AC2B74C5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2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FUNDING: REVENUE FROM GOVERNMENT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4E2A6-8D5B-AB42-AB29-1ABE8CB106C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759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INFORMATION: APPS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D06D0A-14DA-3E41-94C9-4843008853B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999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INFORMATION: RESEARCH UPDATES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D1FC1E-3529-264C-954F-A437C239F0C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537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INFORMATION: CLINICAL UPDATES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FDC8D1-9AF6-474D-964F-4E91029AEB2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371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INFORMATION: WEBINARS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8AD84-4927-B040-9EAB-F21DDC69C35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211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INFORMATION: CONFERENCES OR PATIENT INFORMATION DAYS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24CF79-324C-E94D-A766-59E58FB5DC2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005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HEALTHCARE PROFESSIONAL EDUCATION</a:t>
            </a:r>
          </a:p>
        </p:txBody>
      </p:sp>
    </p:spTree>
    <p:extLst>
      <p:ext uri="{BB962C8B-B14F-4D97-AF65-F5344CB8AC3E}">
        <p14:creationId xmlns:p14="http://schemas.microsoft.com/office/powerpoint/2010/main" val="6445949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HEALTHCARE PROFESSIONAL EDUCATION: ONLINE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EDB9C9-00F3-9A4D-ABF2-99EA6967CF3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740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HEALTHCARE PROFESSIONAL EDUCATION: WRITTEN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33D0F4-047A-AF4F-B0E6-847EF57A9F6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401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HEALTHCARE PROFESSIONAL EDUCATION: PRESENTATIONS ON REQUEST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833704-7E55-0949-A1BD-FA340DB0C44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783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HEALTHCARE PROFESSIONAL EDUCATION: WEBINARS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AD3B8C-9D18-D845-A881-DCC5C8445C8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7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FUNDING: INCOME FROM INVESTMENTS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1DB6D2-2F07-164F-8510-0541365967F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233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HEALTHCARE PROFESSIONAL EDUCATION: CONFERENCES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19FD45-77D7-814D-B161-D03D21631ED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66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24389075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CLINICAL TRIALS: FUND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A8B356-46BB-424D-BBC1-392563E12E9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498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CLINICAL TRIALS: DIRECT PATIENTS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C07223-FEDF-374B-A4B2-7F42FA51682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475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CLINICAL TRIALS: CO-DESIGN OR CONNECT PATIENTS WITH RESEARCHERS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677206-89BA-2448-A165-EE874955381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633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CLINICAL TRIALS: MANAGE A CLINICAL REGISTRY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55D4C6-29B0-EF43-9C71-FC4B322DD75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484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6856350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RESEARCH: DEVELOP NATIONAL RESEARCH STRATEGY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399DBF-67C7-F74F-BAE9-7EA6B6743D8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562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RESEARCH: FUND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E61F1-03D6-C545-9935-DD270E7BAED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356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RESEARCH: CONDUCT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5608A9-B4D5-CE42-9EFE-3BBE075F2F4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FUNDING: OTHER REVENUE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B694CB-09B7-9442-BE6C-7B7865D74E4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994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RESEARCH: CO-DESIGN OR CONNECT PATIENTS WITH RESEARCHERS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F57DCC-F2DB-CC45-AA93-857A7FDCB53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36194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65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PALLIATIVE CARE</a:t>
            </a:r>
          </a:p>
        </p:txBody>
      </p:sp>
    </p:spTree>
    <p:extLst>
      <p:ext uri="{BB962C8B-B14F-4D97-AF65-F5344CB8AC3E}">
        <p14:creationId xmlns:p14="http://schemas.microsoft.com/office/powerpoint/2010/main" val="290580557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PALLIATIVE CARE: REFERRALS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DAAF6D-0EA9-EF49-931A-B5433D90441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2253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PALLIATIVE CARE: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FBD758-214A-0D4E-A72E-A672BDD8B2C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980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PALLIATIVE CARE: ADVOCACY AND POLICY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F11696-4AF9-344E-ADA9-61A220B6287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6196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PALLIATIVE CARE: SUPPORT FOR CARERS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643537-5E29-7D47-B366-9C212C69FE4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928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PALLIATIVE CARE: SUPPORT OR EDUCATION FOR HCP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BEDF8C-04A2-6446-BAEC-AE9A6CFED6D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633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61EF02-D26B-BD4D-B41C-3BB872CD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5392"/>
            <a:ext cx="9144000" cy="878921"/>
          </a:xfrm>
        </p:spPr>
        <p:txBody>
          <a:bodyPr>
            <a:normAutofit fontScale="90000"/>
          </a:bodyPr>
          <a:lstStyle/>
          <a:p>
            <a:r>
              <a:rPr lang="en-CH" dirty="0"/>
              <a:t>PAIN MANAGEMENT</a:t>
            </a:r>
          </a:p>
        </p:txBody>
      </p:sp>
    </p:spTree>
    <p:extLst>
      <p:ext uri="{BB962C8B-B14F-4D97-AF65-F5344CB8AC3E}">
        <p14:creationId xmlns:p14="http://schemas.microsoft.com/office/powerpoint/2010/main" val="2034545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PALLIATIVE CARE: REFFERALS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09B341-9C3B-E944-A57E-8DA096DAC7F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17406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105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3CE75-0E11-9942-8E1A-9B38C9D96F93}"/>
              </a:ext>
            </a:extLst>
          </p:cNvPr>
          <p:cNvSpPr/>
          <p:nvPr/>
        </p:nvSpPr>
        <p:spPr>
          <a:xfrm>
            <a:off x="0" y="0"/>
            <a:ext cx="12192000" cy="1717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78809-E273-4644-9462-002ABC3F8CA2}"/>
              </a:ext>
            </a:extLst>
          </p:cNvPr>
          <p:cNvSpPr/>
          <p:nvPr/>
        </p:nvSpPr>
        <p:spPr>
          <a:xfrm>
            <a:off x="0" y="305511"/>
            <a:ext cx="12192000" cy="110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84AB-4BC1-F44F-9DEF-E9FF55EB67D4}"/>
              </a:ext>
            </a:extLst>
          </p:cNvPr>
          <p:cNvSpPr/>
          <p:nvPr/>
        </p:nvSpPr>
        <p:spPr>
          <a:xfrm>
            <a:off x="0" y="5354982"/>
            <a:ext cx="12192000" cy="1503018"/>
          </a:xfrm>
          <a:prstGeom prst="rect">
            <a:avLst/>
          </a:prstGeom>
          <a:solidFill>
            <a:srgbClr val="52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normAutofit/>
          </a:bodyPr>
          <a:lstStyle/>
          <a:p>
            <a:pPr algn="r"/>
            <a:r>
              <a:rPr lang="en-US" sz="3000" b="1" dirty="0"/>
              <a:t>PALLIATIVE CARE: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9B90-FC37-4A40-9923-03052708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371" y="415298"/>
            <a:ext cx="3412744" cy="88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912D93-1F02-0D4B-AE5C-2BD3F0BD55D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5" y="1754982"/>
            <a:ext cx="11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03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1186</Words>
  <Application>Microsoft Macintosh PowerPoint</Application>
  <PresentationFormat>Widescreen</PresentationFormat>
  <Paragraphs>344</Paragraphs>
  <Slides>139</Slides>
  <Notes>138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4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EXPENDITURE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 BALANCE</vt:lpstr>
      <vt:lpstr>PowerPoint Presentation</vt:lpstr>
      <vt:lpstr>PowerPoint Presentation</vt:lpstr>
      <vt:lpstr>EMPLOYEES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DESCRIPTION OF CHARITY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ADVOCACY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SUBMISSIONS</vt:lpstr>
      <vt:lpstr>PowerPoint Presentation</vt:lpstr>
      <vt:lpstr>PowerPoint Presentation</vt:lpstr>
      <vt:lpstr>PowerPoint Presentation</vt:lpstr>
      <vt:lpstr>PowerPoint Presentation</vt:lpstr>
      <vt:lpstr>SUPPORT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 CARE</vt:lpstr>
      <vt:lpstr>PowerPoint Presentation</vt:lpstr>
      <vt:lpstr>PowerPoint Presentation</vt:lpstr>
      <vt:lpstr>NDIS</vt:lpstr>
      <vt:lpstr>PowerPoint Presentation</vt:lpstr>
      <vt:lpstr>PowerPoint Presentation</vt:lpstr>
      <vt:lpstr>PowerPoint Presentation</vt:lpstr>
      <vt:lpstr>PowerPoint Presentation</vt:lpstr>
      <vt:lpstr>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HEALTHCARE PROFESSIONAL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TRIALS</vt:lpstr>
      <vt:lpstr>PowerPoint Presentation</vt:lpstr>
      <vt:lpstr>PowerPoint Presentation</vt:lpstr>
      <vt:lpstr>PowerPoint Presentation</vt:lpstr>
      <vt:lpstr>PowerPoint Presentation</vt:lpstr>
      <vt:lpstr>RESEARCH</vt:lpstr>
      <vt:lpstr>PowerPoint Presentation</vt:lpstr>
      <vt:lpstr>PowerPoint Presentation</vt:lpstr>
      <vt:lpstr>PowerPoint Presentation</vt:lpstr>
      <vt:lpstr>PowerPoint Presentation</vt:lpstr>
      <vt:lpstr>PALLIATIVE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PAIN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REGIONAL AND RURAL COMMUNITIES</vt:lpstr>
      <vt:lpstr>PowerPoint Presentation</vt:lpstr>
      <vt:lpstr>PowerPoint Presentation</vt:lpstr>
      <vt:lpstr>PowerPoint Presentation</vt:lpstr>
      <vt:lpstr>ABORIGINAL AND TORRES STRAIT ISLANDER</vt:lpstr>
      <vt:lpstr>PowerPoint Presentation</vt:lpstr>
      <vt:lpstr>PowerPoint Presentation</vt:lpstr>
      <vt:lpstr>PowerPoint Presentation</vt:lpstr>
      <vt:lpstr>NON-ENGLISH SPEAKING BACKGROUNDS</vt:lpstr>
      <vt:lpstr>PowerPoint Presentation</vt:lpstr>
      <vt:lpstr>PowerPoint Presentation</vt:lpstr>
      <vt:lpstr>PowerPoint Presentation</vt:lpstr>
      <vt:lpstr>LOW INCOME AND/OR HOMELESS</vt:lpstr>
      <vt:lpstr>PowerPoint Presentation</vt:lpstr>
      <vt:lpstr>PowerPoint Presentation</vt:lpstr>
      <vt:lpstr>PowerPoint Presentation</vt:lpstr>
      <vt:lpstr>LGBTQ+</vt:lpstr>
      <vt:lpstr>PowerPoint Presentation</vt:lpstr>
      <vt:lpstr>PowerPoint Presentation</vt:lpstr>
      <vt:lpstr>PowerPoint Presentation</vt:lpstr>
      <vt:lpstr>IMPORTANCE OF CARE AND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CCDR Australia</dc:creator>
  <cp:lastModifiedBy>Kate Australia</cp:lastModifiedBy>
  <cp:revision>16</cp:revision>
  <dcterms:created xsi:type="dcterms:W3CDTF">2024-06-13T08:27:04Z</dcterms:created>
  <dcterms:modified xsi:type="dcterms:W3CDTF">2024-07-07T07:08:38Z</dcterms:modified>
</cp:coreProperties>
</file>